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79" r:id="rId19"/>
    <p:sldId id="283" r:id="rId20"/>
    <p:sldId id="284" r:id="rId21"/>
    <p:sldId id="285" r:id="rId22"/>
    <p:sldId id="282" r:id="rId23"/>
    <p:sldId id="271" r:id="rId24"/>
    <p:sldId id="260" r:id="rId2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E8AA"/>
    <a:srgbClr val="B2D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4" d="100"/>
          <a:sy n="94" d="100"/>
        </p:scale>
        <p:origin x="78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D5FA6ED-A3D1-41C9-9004-31393761665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64D9311-697B-4F0A-A1A2-80253FE74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76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09244-04E4-4C21-A3CE-329C372E69F8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3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 in June, the Board introduced a Resolution of Intent</a:t>
            </a:r>
            <a:r>
              <a:rPr lang="en-US" baseline="0" dirty="0" smtClean="0"/>
              <a:t> asking the Planning Commission &amp; staff to study the area at Route 29 South and Interstate 64  for a possible boundary area adjustment.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80E7DD-342B-49DE-85E3-1A0DC618AB9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2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9311-697B-4F0A-A1A2-80253FE74F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3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9311-697B-4F0A-A1A2-80253FE74F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60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9311-697B-4F0A-A1A2-80253FE74F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22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9311-697B-4F0A-A1A2-80253FE74F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8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9311-697B-4F0A-A1A2-80253FE74F1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93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9311-697B-4F0A-A1A2-80253FE74F1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688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9311-697B-4F0A-A1A2-80253FE74F1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3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0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43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B592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B59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401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18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B592"/>
                </a:solidFill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A5B592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3206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668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74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52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74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01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416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47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091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3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85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DA185-D7B4-4B8B-AE27-47D0B4D5A1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E215D23-7D8C-488F-8E61-2764446ABA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001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AE8AA"/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546" y="1146982"/>
            <a:ext cx="8557894" cy="2575893"/>
          </a:xfrm>
        </p:spPr>
        <p:txBody>
          <a:bodyPr anchor="ctr">
            <a:no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Forging Partnerships:</a:t>
            </a:r>
            <a:br>
              <a:rPr lang="en-US" sz="4400" b="1" dirty="0" smtClean="0">
                <a:latin typeface="Calibri" panose="020F0502020204030204" pitchFamily="34" charset="0"/>
              </a:rPr>
            </a:br>
            <a:r>
              <a:rPr lang="en-US" sz="4400" b="1" dirty="0" smtClean="0">
                <a:latin typeface="Calibri" panose="020F0502020204030204" pitchFamily="34" charset="0"/>
              </a:rPr>
              <a:t>Building a Successful Economic Development Program for Albemarle County</a:t>
            </a:r>
            <a:endParaRPr lang="en-US" sz="4400" b="1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33613" y="4167779"/>
            <a:ext cx="8915399" cy="1399901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Joint Meeting: Albemarle County Board of Supervisors &amp;</a:t>
            </a:r>
          </a:p>
          <a:p>
            <a:r>
              <a:rPr lang="en-US" sz="2400" b="1" dirty="0" smtClean="0">
                <a:latin typeface="Calibri" panose="020F0502020204030204" pitchFamily="34" charset="0"/>
              </a:rPr>
              <a:t>Economic </a:t>
            </a:r>
            <a:r>
              <a:rPr lang="en-US" sz="2400" b="1" dirty="0" smtClean="0">
                <a:latin typeface="Calibri" panose="020F0502020204030204" pitchFamily="34" charset="0"/>
              </a:rPr>
              <a:t>Development </a:t>
            </a:r>
            <a:r>
              <a:rPr lang="en-US" sz="2400" b="1" dirty="0" smtClean="0">
                <a:latin typeface="Calibri" panose="020F0502020204030204" pitchFamily="34" charset="0"/>
              </a:rPr>
              <a:t>Authority</a:t>
            </a:r>
            <a:endParaRPr lang="en-US" sz="2400" b="1" dirty="0" smtClean="0">
              <a:latin typeface="Calibri" panose="020F0502020204030204" pitchFamily="34" charset="0"/>
            </a:endParaRPr>
          </a:p>
          <a:p>
            <a:r>
              <a:rPr lang="en-US" sz="2400" b="1" dirty="0" smtClean="0">
                <a:latin typeface="Calibri" panose="020F0502020204030204" pitchFamily="34" charset="0"/>
              </a:rPr>
              <a:t>February 25, 2016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045" y="5599256"/>
            <a:ext cx="2992635" cy="125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9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925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Progress Update:</a:t>
            </a:r>
            <a:endParaRPr lang="en-US" sz="4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64640"/>
            <a:ext cx="8915400" cy="485648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en-US" sz="3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Community Input/SWOT (in process)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Personal </a:t>
            </a:r>
            <a:r>
              <a:rPr lang="en-US" sz="3300" dirty="0">
                <a:solidFill>
                  <a:srgbClr val="0070C0"/>
                </a:solidFill>
                <a:latin typeface="Calibri" panose="020F0502020204030204" pitchFamily="34" charset="0"/>
              </a:rPr>
              <a:t>Interviews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500" dirty="0">
                <a:solidFill>
                  <a:schemeClr val="tx1"/>
                </a:solidFill>
                <a:latin typeface="Calibri" panose="020F0502020204030204" pitchFamily="34" charset="0"/>
              </a:rPr>
              <a:t>Focus </a:t>
            </a:r>
            <a:r>
              <a:rPr lang="en-US" sz="3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Groups: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Real estate professionals &amp; developers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Agribusiness representatives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Technology companies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Environmental/special interest groups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Education partners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Small businesses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Major employers</a:t>
            </a:r>
            <a:endParaRPr lang="en-US" sz="33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821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925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Progress Update:</a:t>
            </a:r>
            <a:endParaRPr lang="en-US" sz="4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64640"/>
            <a:ext cx="8915400" cy="48564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en-US" sz="3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Community Input/SWOT (in process)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Community Meeting - </a:t>
            </a:r>
            <a:r>
              <a:rPr lang="en-US" sz="31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March 3, 2016</a:t>
            </a:r>
          </a:p>
          <a:p>
            <a:pPr marL="571500" indent="-514350">
              <a:buFont typeface="+mj-lt"/>
              <a:buAutoNum type="arabicParenR" startAt="2"/>
            </a:pPr>
            <a:r>
              <a:rPr lang="en-US" sz="33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Community Assessment/Site Inventory (in process)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1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Consultant engaged for data research &amp; analysis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1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Evaluation of vacant parcels (DA) identified by GIS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1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Reviewed &amp; vetted with Planning staff</a:t>
            </a:r>
          </a:p>
          <a:p>
            <a:pPr marL="571500" indent="-514350">
              <a:buFont typeface="+mj-lt"/>
              <a:buAutoNum type="arabicParenR" startAt="2"/>
            </a:pPr>
            <a:endParaRPr lang="en-US" sz="33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571500" indent="-514350">
              <a:buFont typeface="+mj-lt"/>
              <a:buAutoNum type="arabicParenR" startAt="2"/>
            </a:pPr>
            <a:endParaRPr lang="en-US" sz="33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571500" indent="-514350">
              <a:buFont typeface="+mj-lt"/>
              <a:buAutoNum type="arabicParenR" startAt="2"/>
            </a:pPr>
            <a:endParaRPr lang="en-US" sz="33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846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925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Progress Update:</a:t>
            </a:r>
            <a:endParaRPr lang="en-US" sz="4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64640"/>
            <a:ext cx="8915400" cy="48564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 startAt="4"/>
            </a:pPr>
            <a:r>
              <a:rPr lang="en-US" sz="3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Preliminary Findings of Site Inventory</a:t>
            </a:r>
            <a:endParaRPr lang="en-US" sz="3100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57150" indent="0">
              <a:buNone/>
            </a:pPr>
            <a:r>
              <a:rPr lang="en-US" sz="33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	</a:t>
            </a:r>
            <a:r>
              <a:rPr lang="en-US" sz="33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Insert table</a:t>
            </a:r>
          </a:p>
          <a:p>
            <a:pPr marL="571500" indent="-514350">
              <a:buFont typeface="+mj-lt"/>
              <a:buAutoNum type="arabicParenR" startAt="4"/>
            </a:pPr>
            <a:endParaRPr lang="en-US" sz="33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571500" indent="-514350">
              <a:buFont typeface="+mj-lt"/>
              <a:buAutoNum type="arabicParenR" startAt="4"/>
            </a:pPr>
            <a:endParaRPr lang="en-US" sz="33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03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2925" y="492030"/>
            <a:ext cx="8911687" cy="728829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</a:rPr>
              <a:t>Overview of </a:t>
            </a:r>
            <a:r>
              <a:rPr lang="en-US" sz="4000" b="1" dirty="0" smtClean="0">
                <a:latin typeface="Calibri" panose="020F0502020204030204" pitchFamily="34" charset="0"/>
              </a:rPr>
              <a:t>EDA </a:t>
            </a:r>
            <a:r>
              <a:rPr lang="en-US" sz="4000" b="1" dirty="0">
                <a:latin typeface="Calibri" panose="020F0502020204030204" pitchFamily="34" charset="0"/>
              </a:rPr>
              <a:t>Powers &amp; Activities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2925" y="1273732"/>
            <a:ext cx="8915400" cy="4852747"/>
          </a:xfrm>
        </p:spPr>
        <p:txBody>
          <a:bodyPr>
            <a:noAutofit/>
          </a:bodyPr>
          <a:lstStyle/>
          <a:p>
            <a:pPr lvl="0">
              <a:buFont typeface="Wingdings" charset="2"/>
              <a:buChar char="§"/>
            </a:pPr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</a:rPr>
              <a:t>EDA vs IDA:  created by the same legislative act;</a:t>
            </a:r>
          </a:p>
          <a:p>
            <a:pPr lvl="0">
              <a:buFont typeface="Wingdings" charset="2"/>
              <a:buChar char="§"/>
            </a:pPr>
            <a:r>
              <a:rPr lang="en-US" sz="2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Purpose </a:t>
            </a:r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</a:rPr>
              <a:t>and Powers of Industrial &amp; Economic Development Authorities defined by the Code of Virginia (Section 15.2-4901</a:t>
            </a:r>
            <a:r>
              <a:rPr lang="en-US" sz="2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): </a:t>
            </a:r>
            <a:endParaRPr lang="en-US" sz="25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0" algn="ctr">
              <a:buNone/>
            </a:pPr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2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sz="25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Promoting </a:t>
            </a:r>
            <a:r>
              <a:rPr lang="en-US" sz="2500" b="1" i="1" dirty="0">
                <a:solidFill>
                  <a:schemeClr val="tx1"/>
                </a:solidFill>
                <a:latin typeface="Calibri" panose="020F0502020204030204" pitchFamily="34" charset="0"/>
              </a:rPr>
              <a:t>industry and developing trade throughout the </a:t>
            </a:r>
            <a:r>
              <a:rPr lang="en-US" sz="25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	Commonwealth </a:t>
            </a:r>
            <a:r>
              <a:rPr lang="en-US" sz="2500" b="1" i="1" dirty="0">
                <a:solidFill>
                  <a:schemeClr val="tx1"/>
                </a:solidFill>
                <a:latin typeface="Calibri" panose="020F0502020204030204" pitchFamily="34" charset="0"/>
              </a:rPr>
              <a:t>for the benefit of its residents.</a:t>
            </a:r>
            <a:r>
              <a:rPr lang="en-US" sz="2500" i="1" dirty="0">
                <a:solidFill>
                  <a:srgbClr val="C00000"/>
                </a:solidFill>
                <a:latin typeface="Calibri" panose="020F0502020204030204" pitchFamily="34" charset="0"/>
              </a:rPr>
              <a:t>  </a:t>
            </a:r>
            <a:endParaRPr lang="en-US" sz="25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0">
              <a:buFont typeface="Wingdings" charset="2"/>
              <a:buChar char="§"/>
            </a:pPr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</a:rPr>
              <a:t>Statute outlines </a:t>
            </a:r>
            <a:r>
              <a:rPr lang="en-US" sz="2500" u="sng" dirty="0">
                <a:solidFill>
                  <a:schemeClr val="tx1"/>
                </a:solidFill>
                <a:latin typeface="Calibri" panose="020F0502020204030204" pitchFamily="34" charset="0"/>
              </a:rPr>
              <a:t>specific</a:t>
            </a:r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</a:rPr>
              <a:t> and </a:t>
            </a:r>
            <a:r>
              <a:rPr lang="en-US" sz="2500" u="sng" dirty="0">
                <a:solidFill>
                  <a:schemeClr val="tx1"/>
                </a:solidFill>
                <a:latin typeface="Calibri" panose="020F0502020204030204" pitchFamily="34" charset="0"/>
              </a:rPr>
              <a:t>purposeful</a:t>
            </a:r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</a:rPr>
              <a:t> powers providing for increased commerce or promotion of safety, health, welfare, convenience or prosperity around Virginia.  </a:t>
            </a:r>
          </a:p>
          <a:p>
            <a:pPr lvl="0">
              <a:buFont typeface="Wingdings" charset="2"/>
              <a:buChar char="§"/>
            </a:pPr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</a:rPr>
              <a:t>Authorities generally have powers </a:t>
            </a:r>
            <a:r>
              <a:rPr lang="en-US" sz="2500" u="sng" dirty="0">
                <a:solidFill>
                  <a:schemeClr val="tx1"/>
                </a:solidFill>
                <a:latin typeface="Calibri" panose="020F0502020204030204" pitchFamily="34" charset="0"/>
              </a:rPr>
              <a:t>not</a:t>
            </a:r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</a:rPr>
              <a:t> available to the locality itself.</a:t>
            </a:r>
          </a:p>
          <a:p>
            <a:endParaRPr lang="en-US" sz="2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22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94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</a:rPr>
              <a:t>Overview of EDA Powers &amp; Activities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343608"/>
            <a:ext cx="8915400" cy="45906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The explicit Authority powers include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r>
              <a:rPr lang="en-US" sz="25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en-US" sz="2500" b="1" dirty="0" smtClean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US" sz="25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buFont typeface="Wingdings" charset="2"/>
              <a:buChar char="§"/>
            </a:pPr>
            <a:r>
              <a:rPr lang="en-US" sz="2500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Acquisition</a:t>
            </a:r>
            <a:r>
              <a:rPr lang="en-US" sz="2500" u="sng" dirty="0">
                <a:solidFill>
                  <a:srgbClr val="000000"/>
                </a:solidFill>
                <a:latin typeface="Calibri" panose="020F0502020204030204" pitchFamily="34" charset="0"/>
              </a:rPr>
              <a:t>, ownership, leasing, and disposal of properties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 &amp; </a:t>
            </a:r>
            <a:r>
              <a:rPr lang="en-US" sz="2500" u="sng" dirty="0">
                <a:solidFill>
                  <a:srgbClr val="000000"/>
                </a:solidFill>
                <a:latin typeface="Calibri" panose="020F0502020204030204" pitchFamily="34" charset="0"/>
              </a:rPr>
              <a:t>making loans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 to precipitate these actions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  <a:endParaRPr lang="en-US" sz="2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buFont typeface="Wingdings" charset="2"/>
              <a:buChar char="§"/>
            </a:pPr>
            <a:r>
              <a:rPr lang="en-US" sz="2500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Offering incentives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(on behalf of the locality) to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manufacturing, industrial, governmental, nonprofit and commercial enterprises 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locate or remain in the Commonwealth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  <a:endParaRPr lang="en-US" sz="2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buFont typeface="Wingdings" charset="2"/>
              <a:buChar char="§"/>
            </a:pPr>
            <a:r>
              <a:rPr lang="en-US" sz="2500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Developing</a:t>
            </a:r>
            <a:r>
              <a:rPr lang="en-US" sz="2500" u="sng" dirty="0">
                <a:solidFill>
                  <a:srgbClr val="000000"/>
                </a:solidFill>
                <a:latin typeface="Calibri" panose="020F0502020204030204" pitchFamily="34" charset="0"/>
              </a:rPr>
              <a:t>, constructing or financing pollution control facilities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887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94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</a:rPr>
              <a:t>Overview of EDA Powers &amp; Activities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46245"/>
            <a:ext cx="8915400" cy="4497355"/>
          </a:xfrm>
        </p:spPr>
        <p:txBody>
          <a:bodyPr>
            <a:normAutofit fontScale="92500"/>
          </a:bodyPr>
          <a:lstStyle/>
          <a:p>
            <a:pPr lvl="0">
              <a:spcBef>
                <a:spcPct val="20000"/>
              </a:spcBef>
              <a:buClrTx/>
              <a:buNone/>
            </a:pPr>
            <a:r>
              <a:rPr lang="en-US" sz="3000" b="1" dirty="0">
                <a:solidFill>
                  <a:srgbClr val="000000"/>
                </a:solidFill>
                <a:latin typeface="Calibri" panose="020F0502020204030204" pitchFamily="34" charset="0"/>
              </a:rPr>
              <a:t>The explicit Authority powers include 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</a:rPr>
              <a:t>(continued)</a:t>
            </a:r>
            <a:r>
              <a:rPr lang="en-US" sz="2600" b="1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</a:p>
          <a:p>
            <a:pPr lvl="0">
              <a:spcBef>
                <a:spcPct val="20000"/>
              </a:spcBef>
              <a:buClrTx/>
              <a:buNone/>
            </a:pPr>
            <a:endParaRPr lang="en-US" sz="27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700" u="sng" dirty="0">
                <a:solidFill>
                  <a:srgbClr val="000000"/>
                </a:solidFill>
                <a:latin typeface="Calibri" panose="020F0502020204030204" pitchFamily="34" charset="0"/>
              </a:rPr>
              <a:t>Acquiring, developing, </a:t>
            </a:r>
            <a:r>
              <a:rPr lang="en-US" sz="2700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owning </a:t>
            </a:r>
            <a:r>
              <a:rPr lang="en-US" sz="2700" u="sng" dirty="0">
                <a:solidFill>
                  <a:srgbClr val="000000"/>
                </a:solidFill>
                <a:latin typeface="Calibri" panose="020F0502020204030204" pitchFamily="34" charset="0"/>
              </a:rPr>
              <a:t>&amp; </a:t>
            </a:r>
            <a:r>
              <a:rPr lang="en-US" sz="2700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managing </a:t>
            </a:r>
            <a:r>
              <a:rPr lang="en-US" sz="2700" u="sng" dirty="0">
                <a:solidFill>
                  <a:srgbClr val="000000"/>
                </a:solidFill>
                <a:latin typeface="Calibri" panose="020F0502020204030204" pitchFamily="34" charset="0"/>
              </a:rPr>
              <a:t>an </a:t>
            </a:r>
            <a:r>
              <a:rPr lang="en-US" sz="2700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industrial or business </a:t>
            </a:r>
            <a:r>
              <a:rPr lang="en-US" sz="2700" u="sng" dirty="0">
                <a:solidFill>
                  <a:srgbClr val="000000"/>
                </a:solidFill>
                <a:latin typeface="Calibri" panose="020F0502020204030204" pitchFamily="34" charset="0"/>
              </a:rPr>
              <a:t>park and related utilities</a:t>
            </a:r>
            <a:r>
              <a:rPr lang="en-US" sz="2700" dirty="0">
                <a:solidFill>
                  <a:srgbClr val="000000"/>
                </a:solidFill>
                <a:latin typeface="Calibri" panose="020F0502020204030204" pitchFamily="34" charset="0"/>
              </a:rPr>
              <a:t> that serve the park</a:t>
            </a:r>
            <a:r>
              <a:rPr lang="en-US" sz="27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  <a:endParaRPr lang="en-US" sz="27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700" u="sng" dirty="0">
                <a:solidFill>
                  <a:srgbClr val="000000"/>
                </a:solidFill>
                <a:latin typeface="Calibri" panose="020F0502020204030204" pitchFamily="34" charset="0"/>
              </a:rPr>
              <a:t>Issuing bonds </a:t>
            </a:r>
            <a:r>
              <a:rPr lang="en-US" sz="2700" dirty="0">
                <a:solidFill>
                  <a:srgbClr val="000000"/>
                </a:solidFill>
                <a:latin typeface="Calibri" panose="020F0502020204030204" pitchFamily="34" charset="0"/>
              </a:rPr>
              <a:t>for the above</a:t>
            </a:r>
            <a:r>
              <a:rPr lang="en-US" sz="27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  <a:endParaRPr lang="en-US" sz="27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700" dirty="0">
                <a:solidFill>
                  <a:srgbClr val="000000"/>
                </a:solidFill>
                <a:latin typeface="Calibri" panose="020F0502020204030204" pitchFamily="34" charset="0"/>
              </a:rPr>
              <a:t>Assisting in the acquisition, construction, equipping, expansion, enlargement and improvement of: </a:t>
            </a:r>
          </a:p>
          <a:p>
            <a:pPr lvl="1">
              <a:spcBef>
                <a:spcPct val="20000"/>
              </a:spcBef>
              <a:buClr>
                <a:prstClr val="black">
                  <a:lumMod val="65000"/>
                  <a:lumOff val="35000"/>
                </a:prstClr>
              </a:buClr>
              <a:buSzPct val="79000"/>
              <a:buFont typeface="Wingdings" charset="2"/>
              <a:buChar char="§"/>
            </a:pPr>
            <a:r>
              <a:rPr lang="en-US" sz="2700" u="sng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Medical facilities &amp; facilities for the residence or care of the aged</a:t>
            </a:r>
            <a:r>
              <a:rPr lang="en-US" sz="2700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 (including recreational, activity centers, </a:t>
            </a:r>
            <a:r>
              <a:rPr lang="en-US" sz="2700" dirty="0" err="1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etc</a:t>
            </a:r>
            <a:r>
              <a:rPr lang="en-US" sz="2700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);</a:t>
            </a:r>
            <a:endParaRPr lang="en-US" sz="2700" dirty="0">
              <a:solidFill>
                <a:srgbClr val="000000"/>
              </a:solidFill>
              <a:latin typeface="Calibri" panose="020F0502020204030204" pitchFamily="34" charset="0"/>
              <a:cs typeface="Century Gothic"/>
            </a:endParaRPr>
          </a:p>
          <a:p>
            <a:pPr lvl="1">
              <a:spcBef>
                <a:spcPct val="20000"/>
              </a:spcBef>
              <a:buClr>
                <a:prstClr val="black">
                  <a:lumMod val="65000"/>
                  <a:lumOff val="35000"/>
                </a:prstClr>
              </a:buClr>
              <a:buSzPct val="79000"/>
              <a:buFont typeface="Wingdings" charset="2"/>
              <a:buChar char="§"/>
            </a:pPr>
            <a:r>
              <a:rPr lang="en-US" sz="2700" u="sng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Private</a:t>
            </a:r>
            <a:r>
              <a:rPr lang="en-US" sz="2700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, accredited &amp; non-profit </a:t>
            </a:r>
            <a:r>
              <a:rPr lang="en-US" sz="2700" u="sng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higher education institutions</a:t>
            </a:r>
            <a:r>
              <a:rPr lang="en-US" sz="2700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;</a:t>
            </a:r>
          </a:p>
          <a:p>
            <a:pPr>
              <a:buFont typeface="Wingdings" charset="2"/>
              <a:buChar char="§"/>
            </a:pPr>
            <a:endParaRPr lang="en-US" sz="2000" b="1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24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94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</a:rPr>
              <a:t>Overview of EDA Powers &amp; Activities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46245"/>
            <a:ext cx="8915400" cy="4497355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  <a:buClrTx/>
              <a:buNone/>
            </a:pP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The explicit Authority powers include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(continued)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</a:p>
          <a:p>
            <a:pPr lvl="0">
              <a:spcBef>
                <a:spcPct val="20000"/>
              </a:spcBef>
              <a:buClrTx/>
              <a:buNone/>
            </a:pPr>
            <a:endParaRPr lang="en-US" sz="2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Assisting in the acquisition, construction, equipping, expansion, enlargement and improvement of: </a:t>
            </a:r>
          </a:p>
          <a:p>
            <a:pPr lvl="1">
              <a:spcBef>
                <a:spcPct val="20000"/>
              </a:spcBef>
              <a:buClr>
                <a:prstClr val="black">
                  <a:lumMod val="65000"/>
                  <a:lumOff val="35000"/>
                </a:prstClr>
              </a:buClr>
              <a:buSzPct val="79000"/>
              <a:buFont typeface="Wingdings" charset="2"/>
              <a:buChar char="§"/>
            </a:pPr>
            <a:r>
              <a:rPr lang="en-US" sz="2400" u="sng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M</a:t>
            </a:r>
            <a:r>
              <a:rPr lang="en-US" sz="2400" u="sng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useums </a:t>
            </a:r>
            <a:r>
              <a:rPr lang="en-US" sz="2400" u="sng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&amp; historical </a:t>
            </a:r>
            <a:r>
              <a:rPr lang="en-US" sz="2400" u="sng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education facilities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;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entury Gothic"/>
            </a:endParaRPr>
          </a:p>
          <a:p>
            <a:pPr lvl="1">
              <a:spcBef>
                <a:spcPct val="20000"/>
              </a:spcBef>
              <a:buClr>
                <a:prstClr val="black">
                  <a:lumMod val="65000"/>
                  <a:lumOff val="35000"/>
                </a:prstClr>
              </a:buClr>
              <a:buSzPct val="79000"/>
              <a:buFont typeface="Wingdings" charset="2"/>
              <a:buChar char="§"/>
            </a:pPr>
            <a:r>
              <a:rPr lang="en-US" sz="2400" u="sng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Facilities for the locality</a:t>
            </a:r>
            <a:r>
              <a:rPr lang="en-US" sz="2400" u="sng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, the Commonwealth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 and its agencies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;</a:t>
            </a:r>
          </a:p>
          <a:p>
            <a:pPr lvl="1">
              <a:spcBef>
                <a:spcPct val="20000"/>
              </a:spcBef>
              <a:buClr>
                <a:prstClr val="black">
                  <a:lumMod val="65000"/>
                  <a:lumOff val="35000"/>
                </a:prstClr>
              </a:buClr>
              <a:buSzPct val="79000"/>
              <a:buFont typeface="Wingdings" charset="2"/>
              <a:buChar char="§"/>
            </a:pPr>
            <a:r>
              <a:rPr lang="en-US" sz="2400" u="sng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Equine facilities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&amp; related event space (non-racing activities);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entury Gothic"/>
            </a:endParaRPr>
          </a:p>
          <a:p>
            <a:pPr lvl="1">
              <a:spcBef>
                <a:spcPct val="20000"/>
              </a:spcBef>
              <a:buClr>
                <a:prstClr val="black">
                  <a:lumMod val="65000"/>
                  <a:lumOff val="35000"/>
                </a:prstClr>
              </a:buClr>
              <a:buSzPct val="79000"/>
              <a:buFont typeface="Wingdings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Facilities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used primarily for </a:t>
            </a:r>
            <a:r>
              <a:rPr lang="en-US" sz="2400" u="sng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single or multi-family residences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 in order to promote safe &amp; affordable housing*</a:t>
            </a:r>
          </a:p>
          <a:p>
            <a:pPr lvl="1">
              <a:spcBef>
                <a:spcPct val="20000"/>
              </a:spcBef>
              <a:buClr>
                <a:prstClr val="black">
                  <a:lumMod val="65000"/>
                  <a:lumOff val="35000"/>
                </a:prstClr>
              </a:buClr>
              <a:buSzPct val="79000"/>
              <a:buNone/>
            </a:pPr>
            <a:r>
              <a:rPr lang="en-US" sz="2400" i="1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	</a:t>
            </a:r>
            <a:r>
              <a:rPr lang="en-US" sz="1400" i="1" dirty="0" smtClean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*where 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cs typeface="Century Gothic"/>
              </a:rPr>
              <a:t>no separate housing authority exists</a:t>
            </a:r>
          </a:p>
          <a:p>
            <a:pPr>
              <a:buFont typeface="Wingdings" charset="2"/>
              <a:buChar char="§"/>
            </a:pPr>
            <a:endParaRPr lang="en-US" sz="2000" b="1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03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9498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</a:rPr>
              <a:t>Overview of EDA Powers &amp; Activities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19004"/>
            <a:ext cx="8915400" cy="4766275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endParaRPr lang="en-US" sz="2000" b="1" dirty="0">
              <a:solidFill>
                <a:srgbClr val="00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15208" y="1351508"/>
            <a:ext cx="8378889" cy="562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Additional powers of the Authority include 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(Section 2.2-2285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):</a:t>
            </a: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50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Borrowing money and issuing bonds</a:t>
            </a:r>
            <a:r>
              <a:rPr kumimoji="0" lang="en-US" sz="25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;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50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Receiving </a:t>
            </a:r>
            <a:r>
              <a:rPr kumimoji="0" lang="en-US" sz="250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and accepting aid or contributions of money, property, labor, or other things of value </a:t>
            </a:r>
            <a:r>
              <a:rPr kumimoji="0" lang="en-US" sz="25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to carry out its purpose; </a:t>
            </a: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50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Entering </a:t>
            </a:r>
            <a:r>
              <a:rPr kumimoji="0" lang="en-US" sz="250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into agreements </a:t>
            </a:r>
            <a:r>
              <a:rPr kumimoji="0" lang="en-US" sz="25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with any department, agency or instrumentality of the United States or the Commonwealth</a:t>
            </a:r>
            <a:r>
              <a:rPr kumimoji="0" lang="en-US" sz="25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;</a:t>
            </a:r>
          </a:p>
          <a:p>
            <a:pPr marL="342900" lvl="0" indent="-342900" defTabSz="457200">
              <a:spcBef>
                <a:spcPct val="20000"/>
              </a:spcBef>
              <a:buBlip>
                <a:blip r:embed="rId2"/>
              </a:buBlip>
              <a:defRPr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Entering into agreements with lenders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 </a:t>
            </a:r>
            <a:r>
              <a:rPr lang="en-US" sz="2400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assist with financing of eligible projects or businesses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pPr defTabSz="457200">
              <a:spcBef>
                <a:spcPct val="20000"/>
              </a:spcBef>
              <a:defRPr/>
            </a:pPr>
            <a:endParaRPr lang="en-US" sz="2400" b="1" i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457200">
              <a:spcBef>
                <a:spcPct val="20000"/>
              </a:spcBef>
              <a:defRPr/>
            </a:pPr>
            <a:r>
              <a:rPr lang="en-US" sz="24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IDA’s </a:t>
            </a:r>
            <a:r>
              <a:rPr lang="en-US" sz="2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&amp; EDA’s can build and own facilities – </a:t>
            </a:r>
            <a:r>
              <a:rPr lang="en-US" sz="2400" b="1" i="1" dirty="0">
                <a:solidFill>
                  <a:srgbClr val="FF0000"/>
                </a:solidFill>
                <a:latin typeface="Calibri" panose="020F0502020204030204" pitchFamily="34" charset="0"/>
              </a:rPr>
              <a:t>just not operate them</a:t>
            </a:r>
          </a:p>
          <a:p>
            <a:pPr marL="342900" lvl="0" indent="-342900" defTabSz="457200">
              <a:spcBef>
                <a:spcPct val="20000"/>
              </a:spcBef>
              <a:buBlip>
                <a:blip r:embed="rId2"/>
              </a:buBlip>
              <a:defRPr/>
            </a:pPr>
            <a:endParaRPr lang="en-US" sz="2400" u="sng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lvl="0" indent="-342900" defTabSz="457200">
              <a:spcBef>
                <a:spcPct val="20000"/>
              </a:spcBef>
              <a:buBlip>
                <a:blip r:embed="rId2"/>
              </a:buBlip>
              <a:defRPr/>
            </a:pPr>
            <a:endParaRPr kumimoji="0" lang="en-US" sz="25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04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5198" y="486279"/>
            <a:ext cx="8911687" cy="782685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Overview of EDA Powers &amp; Activities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268964"/>
            <a:ext cx="8915400" cy="5192796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buClrTx/>
              <a:buNone/>
            </a:pP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General Guidelines &amp; Structure:</a:t>
            </a: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Help to advance economic development initiatives </a:t>
            </a:r>
            <a:r>
              <a:rPr lang="en-US" sz="2500" b="1" i="1" dirty="0">
                <a:solidFill>
                  <a:srgbClr val="000000"/>
                </a:solidFill>
                <a:latin typeface="Calibri" panose="020F0502020204030204" pitchFamily="34" charset="0"/>
              </a:rPr>
              <a:t>in </a:t>
            </a:r>
          </a:p>
          <a:p>
            <a:pPr lvl="0">
              <a:spcBef>
                <a:spcPct val="20000"/>
              </a:spcBef>
              <a:buClrTx/>
              <a:buNone/>
            </a:pPr>
            <a:r>
              <a:rPr lang="en-US" sz="2500" b="1" i="1" dirty="0">
                <a:solidFill>
                  <a:srgbClr val="000000"/>
                </a:solidFill>
                <a:latin typeface="Calibri" panose="020F0502020204030204" pitchFamily="34" charset="0"/>
              </a:rPr>
              <a:t>	concert</a:t>
            </a:r>
            <a:r>
              <a:rPr lang="en-US" sz="2500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with elected officials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pPr>
              <a:spcBef>
                <a:spcPct val="20000"/>
              </a:spcBef>
              <a:buClrTx/>
              <a:buFont typeface="Wingdings" panose="05000000000000000000" pitchFamily="2" charset="2"/>
              <a:buChar char="§"/>
            </a:pP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EDA’s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are independent political subdivisions 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governed by their own by-laws, but ED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&amp; Tourism offices are generally part of local government &amp; funded directly by locality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Authorities may participate in ED activities but 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primarily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oversee</a:t>
            </a:r>
          </a:p>
          <a:p>
            <a:pPr lvl="0">
              <a:spcBef>
                <a:spcPct val="20000"/>
              </a:spcBef>
              <a:buClrTx/>
              <a:buNone/>
            </a:pP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	special development projects directed by the Board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pPr>
              <a:spcBef>
                <a:spcPct val="20000"/>
              </a:spcBef>
              <a:buClrTx/>
              <a:buFont typeface="Wingdings" panose="05000000000000000000" pitchFamily="2" charset="2"/>
              <a:buChar char="§"/>
            </a:pP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Authorities can help with redevelopment/revitalization initiatives; often through disposition of a locality’s surplus properties;</a:t>
            </a:r>
          </a:p>
          <a:p>
            <a:pPr lvl="0">
              <a:spcBef>
                <a:spcPct val="20000"/>
              </a:spcBef>
              <a:buClrTx/>
              <a:buNone/>
            </a:pPr>
            <a:endParaRPr lang="en-US" sz="2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None/>
            </a:pP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0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5198" y="486279"/>
            <a:ext cx="8911687" cy="782685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Overview of EDA Powers &amp; Activities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268964"/>
            <a:ext cx="8915400" cy="5192796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buClrTx/>
              <a:buNone/>
            </a:pP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General Guidelines &amp; 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Structure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(continued)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Authorities typically receive local appropriations to support project-specific activities, rather than regular annual appropriations;</a:t>
            </a:r>
          </a:p>
          <a:p>
            <a:pPr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Revenues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are primarily generated through bond 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deals (taxable &amp; tax-exempt financings),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leasing/sale of properties, and making loans;</a:t>
            </a: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Most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communities “reinvest” bond fees into their local economic development programs;</a:t>
            </a: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Most EDA’s function as a separate business operation, including fiscal activities that don’t require oversight by elected officials;</a:t>
            </a:r>
            <a:endParaRPr lang="en-US" sz="2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None/>
            </a:pPr>
            <a:endParaRPr lang="en-US" sz="25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92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45361" y="539445"/>
            <a:ext cx="9056052" cy="795387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Calibri" panose="020F0502020204030204" pitchFamily="34" charset="0"/>
                <a:cs typeface="Arial"/>
              </a:rPr>
              <a:t>Purpose of the Project</a:t>
            </a:r>
            <a:endParaRPr lang="en-US" sz="4800" dirty="0">
              <a:latin typeface="Calibri" panose="020F0502020204030204" pitchFamily="34" charset="0"/>
              <a:cs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45360" y="1489762"/>
            <a:ext cx="9306560" cy="4932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>
                <a:latin typeface="Calibri" panose="020F0502020204030204" pitchFamily="34" charset="0"/>
              </a:rPr>
              <a:t>“Roadmap”           strategies &amp; plans</a:t>
            </a:r>
          </a:p>
          <a:p>
            <a:pPr marL="0" indent="0">
              <a:buNone/>
            </a:pPr>
            <a:r>
              <a:rPr lang="en-US" sz="4400" b="1" dirty="0" smtClean="0">
                <a:latin typeface="Calibri" panose="020F0502020204030204" pitchFamily="34" charset="0"/>
              </a:rPr>
              <a:t>“Destination”           goals: </a:t>
            </a:r>
            <a:r>
              <a:rPr lang="en-US" sz="4400" b="1" dirty="0">
                <a:latin typeface="Calibri" panose="020F0502020204030204" pitchFamily="34" charset="0"/>
              </a:rPr>
              <a:t>employment </a:t>
            </a:r>
            <a:r>
              <a:rPr lang="en-US" sz="4400" b="1" dirty="0" smtClean="0">
                <a:latin typeface="Calibri" panose="020F0502020204030204" pitchFamily="34" charset="0"/>
              </a:rPr>
              <a:t>diversification &amp; </a:t>
            </a:r>
            <a:r>
              <a:rPr lang="en-US" sz="4400" b="1" dirty="0">
                <a:latin typeface="Calibri" panose="020F0502020204030204" pitchFamily="34" charset="0"/>
              </a:rPr>
              <a:t>economic prosperity </a:t>
            </a:r>
            <a:endParaRPr lang="en-US" sz="4400" b="1" dirty="0" smtClean="0"/>
          </a:p>
          <a:p>
            <a:pPr lvl="0"/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Notched Right Arrow 1"/>
          <p:cNvSpPr/>
          <p:nvPr/>
        </p:nvSpPr>
        <p:spPr>
          <a:xfrm>
            <a:off x="5283200" y="1696720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3781" y="2474403"/>
            <a:ext cx="1018120" cy="5425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360" y="3748133"/>
            <a:ext cx="3482703" cy="261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6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5198" y="486279"/>
            <a:ext cx="8911687" cy="782685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Overview of EDA Powers &amp; Activities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268964"/>
            <a:ext cx="8915400" cy="5192796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buClrTx/>
              <a:buNone/>
            </a:pP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General Guidelines &amp; 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Structure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(continued)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If structured as Code of Virginia defines, Authorities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can react quickly and 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with greater flexibility than the locality;</a:t>
            </a:r>
          </a:p>
          <a:p>
            <a:pPr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The most active Authorities have owned or currently own land or buildings;</a:t>
            </a: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US" sz="2500" dirty="0">
                <a:solidFill>
                  <a:srgbClr val="000000"/>
                </a:solidFill>
                <a:latin typeface="Calibri" panose="020F0502020204030204" pitchFamily="34" charset="0"/>
              </a:rPr>
              <a:t>most successful localities have maximized the powers of their EDA to creatively orchestrate and execute transactions to strengthen the community – usually guided by counsel with specialized expertise</a:t>
            </a:r>
            <a:r>
              <a:rPr lang="en-US" sz="25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lvl="0">
              <a:spcBef>
                <a:spcPct val="20000"/>
              </a:spcBef>
              <a:buClrTx/>
              <a:buFont typeface="Wingdings" charset="2"/>
              <a:buChar char="§"/>
            </a:pPr>
            <a:endParaRPr lang="en-US" sz="25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>
              <a:spcBef>
                <a:spcPct val="20000"/>
              </a:spcBef>
              <a:buClrTx/>
              <a:buNone/>
            </a:pPr>
            <a:endParaRPr lang="en-US" sz="25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2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845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libri" panose="020F0502020204030204" pitchFamily="34" charset="0"/>
              </a:rPr>
              <a:t>Albemarle EDA - </a:t>
            </a:r>
            <a:r>
              <a:rPr lang="en-US" sz="4000" b="1" dirty="0">
                <a:latin typeface="Calibri" panose="020F0502020204030204" pitchFamily="34" charset="0"/>
              </a:rPr>
              <a:t>Current </a:t>
            </a:r>
            <a:r>
              <a:rPr lang="en-US" sz="4000" b="1" dirty="0" smtClean="0">
                <a:latin typeface="Calibri" panose="020F0502020204030204" pitchFamily="34" charset="0"/>
              </a:rPr>
              <a:t>Structure</a:t>
            </a:r>
            <a:endParaRPr lang="en-US" sz="40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32560"/>
            <a:ext cx="8915400" cy="5008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County Ordinance states:</a:t>
            </a:r>
          </a:p>
          <a:p>
            <a:pPr marL="0" indent="0"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EDA By-Laws state: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5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5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Current challenges: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500" dirty="0" smtClean="0">
                <a:latin typeface="Calibri" panose="020F0502020204030204" pitchFamily="34" charset="0"/>
              </a:rPr>
              <a:t>Inefficient processes &amp; additional approval times (e.g. performance grants, by-laws amendments)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500" dirty="0" smtClean="0">
                <a:latin typeface="Calibri" panose="020F0502020204030204" pitchFamily="34" charset="0"/>
              </a:rPr>
              <a:t>Added delay in payment processing &amp; financial reporting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500" dirty="0" smtClean="0">
                <a:latin typeface="Calibri" panose="020F0502020204030204" pitchFamily="34" charset="0"/>
              </a:rPr>
              <a:t>Limited flexibility in meeting special requests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500" dirty="0" smtClean="0">
                <a:latin typeface="Calibri" panose="020F0502020204030204" pitchFamily="34" charset="0"/>
              </a:rPr>
              <a:t>Unable to entertain business guests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5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486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845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libri" panose="020F0502020204030204" pitchFamily="34" charset="0"/>
              </a:rPr>
              <a:t>Albemarle EDA – Proposed Structure</a:t>
            </a:r>
            <a:endParaRPr lang="en-US" sz="40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32560"/>
            <a:ext cx="8915400" cy="5008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Request from EDA:</a:t>
            </a:r>
          </a:p>
          <a:p>
            <a:pPr marL="0" indent="0">
              <a:buNone/>
            </a:pPr>
            <a:endParaRPr lang="en-US" sz="25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5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761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1115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9565" y="264595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Calibri" panose="020F0502020204030204" pitchFamily="34" charset="0"/>
              </a:rPr>
              <a:t>Questions?</a:t>
            </a:r>
            <a:endParaRPr lang="en-US" sz="48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97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2126"/>
            <a:ext cx="8229600" cy="1143000"/>
          </a:xfrm>
        </p:spPr>
        <p:txBody>
          <a:bodyPr>
            <a:normAutofit/>
          </a:bodyPr>
          <a:lstStyle/>
          <a:p>
            <a:r>
              <a:rPr lang="en-US" sz="4600" b="1" dirty="0">
                <a:solidFill>
                  <a:schemeClr val="tx1"/>
                </a:solidFill>
                <a:latin typeface="Calibri" panose="020F0502020204030204" pitchFamily="34" charset="0"/>
              </a:rPr>
              <a:t>Determining the “Starting Point”</a:t>
            </a:r>
            <a:endParaRPr lang="en-US" sz="4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283206"/>
            <a:ext cx="8229600" cy="51480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4700" b="1" u="sng" dirty="0" smtClean="0">
                <a:latin typeface="Calibri" panose="020F0502020204030204" pitchFamily="34" charset="0"/>
              </a:rPr>
              <a:t>Project </a:t>
            </a:r>
            <a:r>
              <a:rPr lang="en-US" sz="4700" b="1" u="sng" dirty="0">
                <a:latin typeface="Calibri" panose="020F0502020204030204" pitchFamily="34" charset="0"/>
              </a:rPr>
              <a:t>Approach</a:t>
            </a:r>
            <a:endParaRPr lang="en-US" sz="4700" b="1" dirty="0" smtClean="0"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500" b="1" dirty="0" smtClean="0">
                <a:latin typeface="Calibri" panose="020F0502020204030204" pitchFamily="34" charset="0"/>
              </a:rPr>
              <a:t>Review </a:t>
            </a:r>
            <a:r>
              <a:rPr lang="en-US" sz="3500" b="1" dirty="0">
                <a:latin typeface="Calibri" panose="020F0502020204030204" pitchFamily="34" charset="0"/>
              </a:rPr>
              <a:t>of </a:t>
            </a:r>
            <a:r>
              <a:rPr lang="en-US" sz="3500" b="1" dirty="0" smtClean="0">
                <a:latin typeface="Calibri" panose="020F0502020204030204" pitchFamily="34" charset="0"/>
              </a:rPr>
              <a:t>Current Programs &amp; Services</a:t>
            </a: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en-US" sz="3500" dirty="0" smtClean="0">
                <a:latin typeface="Calibri" panose="020F0502020204030204" pitchFamily="34" charset="0"/>
              </a:rPr>
              <a:t>Business Start-up Assistance</a:t>
            </a: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en-US" sz="3500" dirty="0" smtClean="0">
                <a:latin typeface="Calibri" panose="020F0502020204030204" pitchFamily="34" charset="0"/>
              </a:rPr>
              <a:t>BRE (Existing Business) Support</a:t>
            </a: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en-US" sz="3500" dirty="0" smtClean="0">
                <a:latin typeface="Calibri" panose="020F0502020204030204" pitchFamily="34" charset="0"/>
              </a:rPr>
              <a:t>Incentive Programs/Policies</a:t>
            </a: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en-US" sz="3500" dirty="0" smtClean="0">
                <a:latin typeface="Calibri" panose="020F0502020204030204" pitchFamily="34" charset="0"/>
              </a:rPr>
              <a:t>Economic Development Authority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5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SWOT Analysis/Community </a:t>
            </a:r>
            <a:r>
              <a:rPr lang="en-US" sz="3500" b="1" dirty="0">
                <a:solidFill>
                  <a:schemeClr val="tx1"/>
                </a:solidFill>
                <a:latin typeface="Calibri" panose="020F0502020204030204" pitchFamily="34" charset="0"/>
              </a:rPr>
              <a:t>Input: </a:t>
            </a:r>
            <a:endParaRPr lang="en-US" sz="35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Personal Interviews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Focus Groups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5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Community Meeting</a:t>
            </a:r>
            <a:endParaRPr lang="en-US" sz="35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14350" indent="-514350">
              <a:buNone/>
            </a:pPr>
            <a:endParaRPr lang="en-US" dirty="0" smtClean="0">
              <a:solidFill>
                <a:srgbClr val="660066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365" y="-6"/>
            <a:ext cx="2992635" cy="125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0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2126"/>
            <a:ext cx="8229600" cy="1143000"/>
          </a:xfrm>
        </p:spPr>
        <p:txBody>
          <a:bodyPr>
            <a:normAutofit/>
          </a:bodyPr>
          <a:lstStyle/>
          <a:p>
            <a:r>
              <a:rPr lang="en-US" sz="4600" b="1" dirty="0">
                <a:solidFill>
                  <a:schemeClr val="tx1"/>
                </a:solidFill>
                <a:latin typeface="Calibri" panose="020F0502020204030204" pitchFamily="34" charset="0"/>
              </a:rPr>
              <a:t>Determining the “Starting Point”</a:t>
            </a:r>
            <a:endParaRPr lang="en-US" sz="4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7760" y="1258738"/>
            <a:ext cx="8524240" cy="47786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300" b="1" u="sng" dirty="0" smtClean="0">
                <a:latin typeface="Calibri" panose="020F0502020204030204" pitchFamily="34" charset="0"/>
              </a:rPr>
              <a:t>Project Approach </a:t>
            </a:r>
            <a:r>
              <a:rPr lang="en-US" sz="2400" u="sng" dirty="0" smtClean="0">
                <a:latin typeface="Calibri" panose="020F0502020204030204" pitchFamily="34" charset="0"/>
              </a:rPr>
              <a:t>(cont’d)</a:t>
            </a:r>
            <a:endParaRPr lang="en-US" sz="4600" b="1" dirty="0" smtClean="0">
              <a:latin typeface="Calibri" panose="020F0502020204030204" pitchFamily="34" charset="0"/>
            </a:endParaRPr>
          </a:p>
          <a:p>
            <a:pPr marL="514350" indent="-514350">
              <a:buNone/>
            </a:pP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</a:rPr>
              <a:t>SWOT Analysis/Community </a:t>
            </a:r>
            <a:r>
              <a:rPr lang="en-US" sz="3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Input - Stakeholders: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Board of Supervisors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</a:rPr>
              <a:t>P</a:t>
            </a: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lanning Commission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Economic Development Authority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Local businesses &amp; business groups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Real Estate/Development Community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Environmental Groups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Academic Partners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365" y="-6"/>
            <a:ext cx="2992635" cy="125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78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2126"/>
            <a:ext cx="8229600" cy="1143000"/>
          </a:xfrm>
        </p:spPr>
        <p:txBody>
          <a:bodyPr>
            <a:normAutofit/>
          </a:bodyPr>
          <a:lstStyle/>
          <a:p>
            <a:r>
              <a:rPr lang="en-US" sz="4600" b="1" dirty="0">
                <a:solidFill>
                  <a:schemeClr val="tx1"/>
                </a:solidFill>
                <a:latin typeface="Calibri" panose="020F0502020204030204" pitchFamily="34" charset="0"/>
              </a:rPr>
              <a:t>Determining the “Starting Point”</a:t>
            </a:r>
            <a:endParaRPr lang="en-US" sz="4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7760" y="985520"/>
            <a:ext cx="8524240" cy="485648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5100" b="1" u="sng" dirty="0" smtClean="0">
                <a:latin typeface="Calibri" panose="020F0502020204030204" pitchFamily="34" charset="0"/>
              </a:rPr>
              <a:t>Project Approach </a:t>
            </a:r>
            <a:r>
              <a:rPr lang="en-US" sz="2400" u="sng" dirty="0" smtClean="0">
                <a:latin typeface="Calibri" panose="020F0502020204030204" pitchFamily="34" charset="0"/>
              </a:rPr>
              <a:t>(cont’d)</a:t>
            </a:r>
            <a:endParaRPr lang="en-US" sz="4600" b="1" dirty="0" smtClean="0"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 startAt="3"/>
            </a:pPr>
            <a:r>
              <a:rPr lang="en-US" sz="4500" b="1" dirty="0">
                <a:latin typeface="Calibri" panose="020F0502020204030204" pitchFamily="34" charset="0"/>
              </a:rPr>
              <a:t>Community </a:t>
            </a:r>
            <a:r>
              <a:rPr lang="en-US" sz="4500" b="1" dirty="0" smtClean="0">
                <a:latin typeface="Calibri" panose="020F0502020204030204" pitchFamily="34" charset="0"/>
              </a:rPr>
              <a:t>Assessment &amp; Site Inventory</a:t>
            </a:r>
            <a:r>
              <a:rPr lang="en-US" sz="4500" dirty="0" smtClean="0">
                <a:latin typeface="Calibri" panose="020F0502020204030204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500" dirty="0">
                <a:latin typeface="Calibri" panose="020F0502020204030204" pitchFamily="34" charset="0"/>
              </a:rPr>
              <a:t>Workforce strengths (availability, skills, education)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500" dirty="0" smtClean="0">
                <a:latin typeface="Calibri" panose="020F0502020204030204" pitchFamily="34" charset="0"/>
              </a:rPr>
              <a:t>Demographics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500" dirty="0" smtClean="0">
                <a:latin typeface="Calibri" panose="020F0502020204030204" pitchFamily="34" charset="0"/>
              </a:rPr>
              <a:t>Wage &amp; income levels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500" dirty="0" smtClean="0">
                <a:latin typeface="Calibri" panose="020F0502020204030204" pitchFamily="34" charset="0"/>
              </a:rPr>
              <a:t>Amenities (“quality of life”)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500" dirty="0" smtClean="0">
                <a:latin typeface="Calibri" panose="020F0502020204030204" pitchFamily="34" charset="0"/>
              </a:rPr>
              <a:t>Cost of living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500" dirty="0" smtClean="0">
                <a:latin typeface="Calibri" panose="020F0502020204030204" pitchFamily="34" charset="0"/>
              </a:rPr>
              <a:t>Business clusters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500" dirty="0" smtClean="0">
                <a:latin typeface="Calibri" panose="020F0502020204030204" pitchFamily="34" charset="0"/>
              </a:rPr>
              <a:t>Cost of business operations (taxes, fees, land prices)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4500" dirty="0" smtClean="0">
                <a:latin typeface="Calibri" panose="020F0502020204030204" pitchFamily="34" charset="0"/>
              </a:rPr>
              <a:t>Training programs &amp; partners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3000" dirty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365" y="-6"/>
            <a:ext cx="2992635" cy="1258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87320" y="5842000"/>
            <a:ext cx="7945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*Business Location &amp; Expansion Factors*</a:t>
            </a:r>
            <a:endParaRPr lang="en-US" sz="36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25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2126"/>
            <a:ext cx="8229600" cy="1143000"/>
          </a:xfrm>
        </p:spPr>
        <p:txBody>
          <a:bodyPr>
            <a:normAutofit/>
          </a:bodyPr>
          <a:lstStyle/>
          <a:p>
            <a:r>
              <a:rPr lang="en-US" sz="4600" b="1" dirty="0">
                <a:solidFill>
                  <a:schemeClr val="tx1"/>
                </a:solidFill>
                <a:latin typeface="Calibri" panose="020F0502020204030204" pitchFamily="34" charset="0"/>
              </a:rPr>
              <a:t>Determining the “Starting Point”</a:t>
            </a:r>
            <a:endParaRPr lang="en-US" sz="4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7760" y="1258738"/>
            <a:ext cx="8524240" cy="400414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000" b="1" u="sng" dirty="0" smtClean="0">
                <a:latin typeface="Calibri" panose="020F0502020204030204" pitchFamily="34" charset="0"/>
              </a:rPr>
              <a:t>Project Approach </a:t>
            </a:r>
            <a:r>
              <a:rPr lang="en-US" sz="2400" u="sng" dirty="0" smtClean="0">
                <a:latin typeface="Calibri" panose="020F0502020204030204" pitchFamily="34" charset="0"/>
              </a:rPr>
              <a:t>(cont’d)</a:t>
            </a:r>
            <a:endParaRPr lang="en-US" sz="4600" b="1" dirty="0" smtClean="0"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 startAt="3"/>
            </a:pPr>
            <a:r>
              <a:rPr lang="en-US" sz="3200" dirty="0" smtClean="0">
                <a:latin typeface="Calibri" panose="020F0502020204030204" pitchFamily="34" charset="0"/>
              </a:rPr>
              <a:t>a/b)</a:t>
            </a:r>
            <a:r>
              <a:rPr lang="en-US" sz="3200" b="1" dirty="0" smtClean="0">
                <a:latin typeface="Calibri" panose="020F0502020204030204" pitchFamily="34" charset="0"/>
              </a:rPr>
              <a:t> Infrastructure Assessment &amp; Site Inventory</a:t>
            </a:r>
            <a:r>
              <a:rPr lang="en-US" sz="3200" dirty="0" smtClean="0">
                <a:latin typeface="Calibri" panose="020F0502020204030204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u="sng" dirty="0" smtClean="0">
                <a:latin typeface="Calibri" panose="020F0502020204030204" pitchFamily="34" charset="0"/>
              </a:rPr>
              <a:t>All</a:t>
            </a:r>
            <a:r>
              <a:rPr lang="en-US" sz="3200" dirty="0" smtClean="0">
                <a:latin typeface="Calibri" panose="020F0502020204030204" pitchFamily="34" charset="0"/>
              </a:rPr>
              <a:t> vacant properties in Development Areas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Calibri" panose="020F0502020204030204" pitchFamily="34" charset="0"/>
              </a:rPr>
              <a:t>Zoned/Not Zoned/Comp Plan Designation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Calibri" panose="020F0502020204030204" pitchFamily="34" charset="0"/>
              </a:rPr>
              <a:t>Utilities: availability/capacity/cost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Calibri" panose="020F0502020204030204" pitchFamily="34" charset="0"/>
              </a:rPr>
              <a:t>Site access &amp; transportation routes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Calibri" panose="020F0502020204030204" pitchFamily="34" charset="0"/>
              </a:rPr>
              <a:t>Environmental constraints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Calibri" panose="020F0502020204030204" pitchFamily="34" charset="0"/>
              </a:rPr>
              <a:t>Site development challenges/cost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365" y="-6"/>
            <a:ext cx="2992635" cy="12587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2865" y="5477214"/>
            <a:ext cx="8272989" cy="9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9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2126"/>
            <a:ext cx="8229600" cy="1143000"/>
          </a:xfrm>
        </p:spPr>
        <p:txBody>
          <a:bodyPr>
            <a:normAutofit/>
          </a:bodyPr>
          <a:lstStyle/>
          <a:p>
            <a:r>
              <a:rPr lang="en-US" sz="4600" b="1" dirty="0">
                <a:solidFill>
                  <a:schemeClr val="tx1"/>
                </a:solidFill>
                <a:latin typeface="Calibri" panose="020F0502020204030204" pitchFamily="34" charset="0"/>
              </a:rPr>
              <a:t>Determining the “Starting Point”</a:t>
            </a:r>
            <a:endParaRPr lang="en-US" sz="4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7760" y="1258738"/>
            <a:ext cx="8524240" cy="49896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000" b="1" u="sng" dirty="0" smtClean="0">
                <a:latin typeface="Calibri" panose="020F0502020204030204" pitchFamily="34" charset="0"/>
              </a:rPr>
              <a:t>Project Approach </a:t>
            </a:r>
            <a:r>
              <a:rPr lang="en-US" sz="2400" u="sng" dirty="0" smtClean="0">
                <a:latin typeface="Calibri" panose="020F0502020204030204" pitchFamily="34" charset="0"/>
              </a:rPr>
              <a:t>(cont’d)</a:t>
            </a:r>
            <a:endParaRPr lang="en-US" sz="4600" b="1" dirty="0" smtClean="0"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 startAt="4"/>
            </a:pPr>
            <a:r>
              <a:rPr lang="en-US" sz="3200" b="1" dirty="0" smtClean="0">
                <a:latin typeface="Calibri" panose="020F0502020204030204" pitchFamily="34" charset="0"/>
              </a:rPr>
              <a:t>Comparative Analysis</a:t>
            </a:r>
            <a:r>
              <a:rPr lang="en-US" sz="3200" dirty="0" smtClean="0">
                <a:latin typeface="Calibri" panose="020F0502020204030204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“Albemarle versus the world”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Peer VA communities targeting same industries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Identify those most similar</a:t>
            </a:r>
          </a:p>
          <a:p>
            <a:pPr marL="457200" lvl="1" indent="0">
              <a:buNone/>
            </a:pPr>
            <a:r>
              <a:rPr 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Examples: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Life Sciences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: Henrico, Richmond, Chesterfield, Blacksburg, Harrisonburg, Roanoke, Loudoun, Prince William, James City, Williamsburg, Virginia Beach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Food &amp; Beverage </a:t>
            </a:r>
            <a:r>
              <a:rPr lang="en-US" sz="2800" u="sng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Mfg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:  Roanoke, Augusta, Rockingham, Chesterfield, Frederick, Nelson, Isle of Wight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365" y="-6"/>
            <a:ext cx="2992635" cy="125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8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2126"/>
            <a:ext cx="8229600" cy="1143000"/>
          </a:xfrm>
        </p:spPr>
        <p:txBody>
          <a:bodyPr>
            <a:normAutofit/>
          </a:bodyPr>
          <a:lstStyle/>
          <a:p>
            <a:r>
              <a:rPr lang="en-US" sz="4600" b="1" dirty="0">
                <a:solidFill>
                  <a:schemeClr val="tx1"/>
                </a:solidFill>
                <a:latin typeface="Calibri" panose="020F0502020204030204" pitchFamily="34" charset="0"/>
              </a:rPr>
              <a:t>Determining the “Starting Point”</a:t>
            </a:r>
            <a:endParaRPr lang="en-US" sz="4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7760" y="1046480"/>
            <a:ext cx="8524240" cy="5232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b="1" u="sng" dirty="0" smtClean="0">
                <a:latin typeface="Calibri" panose="020F0502020204030204" pitchFamily="34" charset="0"/>
              </a:rPr>
              <a:t>Project Approach </a:t>
            </a:r>
            <a:r>
              <a:rPr lang="en-US" sz="2400" u="sng" dirty="0" smtClean="0">
                <a:latin typeface="Calibri" panose="020F0502020204030204" pitchFamily="34" charset="0"/>
              </a:rPr>
              <a:t>(cont’d)</a:t>
            </a:r>
            <a:endParaRPr lang="en-US" sz="4600" b="1" dirty="0" smtClean="0"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 startAt="5"/>
            </a:pPr>
            <a:r>
              <a:rPr lang="en-US" sz="3200" b="1" dirty="0" smtClean="0">
                <a:latin typeface="Calibri" panose="020F0502020204030204" pitchFamily="34" charset="0"/>
              </a:rPr>
              <a:t>Presentation of Findings</a:t>
            </a:r>
            <a:r>
              <a:rPr lang="en-US" sz="3200" dirty="0" smtClean="0">
                <a:latin typeface="Calibri" panose="020F0502020204030204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Initial review &amp; vetting – Staff Team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Staff categorizes findings (e.g. “quick fixes,” process improvements, policy/ordinance amendments)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BOS establishes priorities for basis of the Plan</a:t>
            </a:r>
          </a:p>
          <a:p>
            <a:pPr marL="571500" indent="-514350">
              <a:buFont typeface="+mj-lt"/>
              <a:buAutoNum type="arabicParenR" startAt="5"/>
            </a:pPr>
            <a:r>
              <a:rPr lang="en-US" sz="3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Preparation of the Strategic Plan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Staff Team develops preliminary goals, objectives, strategies &amp; metrics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Board finalizes/adopts the Plan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7365" y="-6"/>
            <a:ext cx="2992635" cy="125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57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481870"/>
            <a:ext cx="8911687" cy="77797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Progress Update:</a:t>
            </a:r>
            <a:endParaRPr lang="en-US" sz="4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32560"/>
            <a:ext cx="8915400" cy="481584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500" b="1" dirty="0">
                <a:latin typeface="Calibri" panose="020F0502020204030204" pitchFamily="34" charset="0"/>
              </a:rPr>
              <a:t>Review of Current Programs &amp; Services</a:t>
            </a: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en-US" sz="3500" b="1" dirty="0">
                <a:solidFill>
                  <a:srgbClr val="00B050"/>
                </a:solidFill>
                <a:latin typeface="Calibri" panose="020F0502020204030204" pitchFamily="34" charset="0"/>
              </a:rPr>
              <a:t>Business Start-up </a:t>
            </a:r>
            <a:r>
              <a:rPr lang="en-US" sz="35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Assistance (complete)</a:t>
            </a:r>
          </a:p>
          <a:p>
            <a:pPr marL="1314450" lvl="2" indent="-514350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One-on-one counseling</a:t>
            </a:r>
          </a:p>
          <a:p>
            <a:pPr marL="1314450" lvl="2" indent="-514350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Referrals to SBDC &amp; other resources</a:t>
            </a:r>
          </a:p>
          <a:p>
            <a:pPr marL="1314450" lvl="2" indent="-514350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Facilitation with Community Development</a:t>
            </a:r>
            <a:endParaRPr lang="en-US" sz="3300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en-US" sz="3500" b="1" dirty="0">
                <a:solidFill>
                  <a:srgbClr val="0070C0"/>
                </a:solidFill>
                <a:latin typeface="Calibri" panose="020F0502020204030204" pitchFamily="34" charset="0"/>
              </a:rPr>
              <a:t>BRE (Existing Business) </a:t>
            </a:r>
            <a:r>
              <a:rPr lang="en-US" sz="3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Support</a:t>
            </a:r>
            <a:r>
              <a:rPr lang="en-US" sz="3500" dirty="0" smtClean="0">
                <a:latin typeface="Calibri" panose="020F0502020204030204" pitchFamily="34" charset="0"/>
              </a:rPr>
              <a:t> </a:t>
            </a:r>
            <a:r>
              <a:rPr lang="en-US" sz="35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(in process)</a:t>
            </a:r>
          </a:p>
          <a:p>
            <a:pPr marL="1314450" lvl="2" indent="-514350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Formalizing/documenting business visits</a:t>
            </a:r>
            <a:endParaRPr lang="en-US" sz="33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en-US" sz="3500" b="1" dirty="0">
                <a:solidFill>
                  <a:srgbClr val="00B050"/>
                </a:solidFill>
                <a:latin typeface="Calibri" panose="020F0502020204030204" pitchFamily="34" charset="0"/>
              </a:rPr>
              <a:t>Incentive </a:t>
            </a:r>
            <a:r>
              <a:rPr lang="en-US" sz="35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Programs/Policies (complete)</a:t>
            </a:r>
          </a:p>
          <a:p>
            <a:pPr marL="1314450" lvl="2" indent="-514350">
              <a:buFont typeface="Wingdings" panose="05000000000000000000" pitchFamily="2" charset="2"/>
              <a:buChar char="§"/>
            </a:pPr>
            <a:r>
              <a:rPr lang="en-US" sz="33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EOF performance agreement process - revisions proposed</a:t>
            </a:r>
            <a:endParaRPr lang="en-US" sz="3300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marL="914400" lvl="1" indent="-514350">
              <a:buFont typeface="Wingdings" panose="05000000000000000000" pitchFamily="2" charset="2"/>
              <a:buChar char="§"/>
            </a:pPr>
            <a:r>
              <a:rPr lang="en-US" sz="3500" b="1" i="1" dirty="0">
                <a:solidFill>
                  <a:srgbClr val="00B050"/>
                </a:solidFill>
                <a:latin typeface="Calibri" panose="020F0502020204030204" pitchFamily="34" charset="0"/>
              </a:rPr>
              <a:t>Economic Development </a:t>
            </a:r>
            <a:r>
              <a:rPr lang="en-US" sz="3500" b="1" i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Authority (complete)</a:t>
            </a:r>
            <a:endParaRPr lang="en-US" sz="3500" b="1" i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3274"/>
      </p:ext>
    </p:extLst>
  </p:cSld>
  <p:clrMapOvr>
    <a:masterClrMapping/>
  </p:clrMapOvr>
</p:sld>
</file>

<file path=ppt/theme/theme1.xml><?xml version="1.0" encoding="utf-8"?>
<a:theme xmlns:a="http://schemas.openxmlformats.org/drawingml/2006/main" name="6_Wisp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FA28CB2C509B4581889B27428616D5" ma:contentTypeVersion="2" ma:contentTypeDescription="Create a new document." ma:contentTypeScope="" ma:versionID="78436ba01b6faa4f0ce7b3766491bb22">
  <xsd:schema xmlns:xsd="http://www.w3.org/2001/XMLSchema" xmlns:xs="http://www.w3.org/2001/XMLSchema" xmlns:p="http://schemas.microsoft.com/office/2006/metadata/properties" xmlns:ns1="http://schemas.microsoft.com/sharepoint/v3" xmlns:ns2="f0e5b989-54d9-4980-b9f4-5dd55b66448a" targetNamespace="http://schemas.microsoft.com/office/2006/metadata/properties" ma:root="true" ma:fieldsID="ee029f7cd7186e73a6f5b6d0670da364" ns1:_="" ns2:_="">
    <xsd:import namespace="http://schemas.microsoft.com/sharepoint/v3"/>
    <xsd:import namespace="f0e5b989-54d9-4980-b9f4-5dd55b66448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AverageRating" minOccurs="0"/>
                <xsd:element ref="ns1:Rating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1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12" nillable="true" ma:displayName="Number of Ratings" ma:decimals="0" ma:description="Number of ratings submitted" ma:internalName="RatingCount" ma:readOnly="tru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e5b989-54d9-4980-b9f4-5dd55b66448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0e5b989-54d9-4980-b9f4-5dd55b66448a">DVT6W5Y6K3SX-4165-123</_dlc_DocId>
    <_dlc_DocIdUrl xmlns="f0e5b989-54d9-4980-b9f4-5dd55b66448a">
      <Url>https://ia2010.albemarle.org/EconDev/eda/_layouts/DocIdRedir.aspx?ID=DVT6W5Y6K3SX-4165-123</Url>
      <Description>DVT6W5Y6K3SX-4165-123</Description>
    </_dlc_DocIdUrl>
  </documentManagement>
</p:properties>
</file>

<file path=customXml/itemProps1.xml><?xml version="1.0" encoding="utf-8"?>
<ds:datastoreItem xmlns:ds="http://schemas.openxmlformats.org/officeDocument/2006/customXml" ds:itemID="{F87BE972-2857-4185-A909-F9621AED03A2}"/>
</file>

<file path=customXml/itemProps2.xml><?xml version="1.0" encoding="utf-8"?>
<ds:datastoreItem xmlns:ds="http://schemas.openxmlformats.org/officeDocument/2006/customXml" ds:itemID="{8B5E6C91-AF45-463A-A45B-C4E6C4BB92AF}"/>
</file>

<file path=customXml/itemProps3.xml><?xml version="1.0" encoding="utf-8"?>
<ds:datastoreItem xmlns:ds="http://schemas.openxmlformats.org/officeDocument/2006/customXml" ds:itemID="{EE5B17CA-1885-4C59-86AB-38DBB9337AFA}"/>
</file>

<file path=customXml/itemProps4.xml><?xml version="1.0" encoding="utf-8"?>
<ds:datastoreItem xmlns:ds="http://schemas.openxmlformats.org/officeDocument/2006/customXml" ds:itemID="{945F6BD8-A7DD-427B-8878-EFC8EC3B2763}"/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1094</Words>
  <Application>Microsoft Office PowerPoint</Application>
  <PresentationFormat>Widescreen</PresentationFormat>
  <Paragraphs>204</Paragraphs>
  <Slides>24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Gothic</vt:lpstr>
      <vt:lpstr>Wingdings</vt:lpstr>
      <vt:lpstr>Wingdings 3</vt:lpstr>
      <vt:lpstr>6_Wisp</vt:lpstr>
      <vt:lpstr>Forging Partnerships: Building a Successful Economic Development Program for Albemarle County</vt:lpstr>
      <vt:lpstr>Purpose of the Project</vt:lpstr>
      <vt:lpstr>Determining the “Starting Point”</vt:lpstr>
      <vt:lpstr>Determining the “Starting Point”</vt:lpstr>
      <vt:lpstr>Determining the “Starting Point”</vt:lpstr>
      <vt:lpstr>Determining the “Starting Point”</vt:lpstr>
      <vt:lpstr>Determining the “Starting Point”</vt:lpstr>
      <vt:lpstr>Determining the “Starting Point”</vt:lpstr>
      <vt:lpstr>Progress Update:</vt:lpstr>
      <vt:lpstr>Progress Update:</vt:lpstr>
      <vt:lpstr>Progress Update:</vt:lpstr>
      <vt:lpstr>Progress Update:</vt:lpstr>
      <vt:lpstr>Overview of EDA Powers &amp; Activities</vt:lpstr>
      <vt:lpstr>Overview of EDA Powers &amp; Activities</vt:lpstr>
      <vt:lpstr>Overview of EDA Powers &amp; Activities</vt:lpstr>
      <vt:lpstr>Overview of EDA Powers &amp; Activities</vt:lpstr>
      <vt:lpstr>Overview of EDA Powers &amp; Activities</vt:lpstr>
      <vt:lpstr>Overview of EDA Powers &amp; Activities</vt:lpstr>
      <vt:lpstr>Overview of EDA Powers &amp; Activities</vt:lpstr>
      <vt:lpstr>Overview of EDA Powers &amp; Activities</vt:lpstr>
      <vt:lpstr>Albemarle EDA - Current Structure</vt:lpstr>
      <vt:lpstr>Albemarle EDA – Proposed Structure</vt:lpstr>
      <vt:lpstr>PowerPoint Presentation</vt:lpstr>
      <vt:lpstr>Questions?</vt:lpstr>
    </vt:vector>
  </TitlesOfParts>
  <Company>Albemarle County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an Economic Development Strategic Plan: A Best Practices Approach to</dc:title>
  <dc:creator>Faith McClintic</dc:creator>
  <cp:lastModifiedBy>Faith McClintic</cp:lastModifiedBy>
  <cp:revision>42</cp:revision>
  <cp:lastPrinted>2015-12-02T01:27:02Z</cp:lastPrinted>
  <dcterms:created xsi:type="dcterms:W3CDTF">2015-12-01T21:08:15Z</dcterms:created>
  <dcterms:modified xsi:type="dcterms:W3CDTF">2016-02-15T23:46:39Z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0x0101002AFA28CB2C509B4581889B27428616D5</vt:lpwstr>
  </property>
  <property fmtid="{D5CDD505-2E9C-101B-9397-08002B2CF9AE}" pid="3" name="_dlc_DocIdItemGuid">
    <vt:lpwstr>98752084-a95e-415a-aa3d-87558964c786</vt:lpwstr>
  </property>
</Properties>
</file>